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5" r:id="rId18"/>
    <p:sldId id="276" r:id="rId19"/>
    <p:sldId id="277" r:id="rId20"/>
    <p:sldId id="279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595"/>
  </p:normalViewPr>
  <p:slideViewPr>
    <p:cSldViewPr snapToGrid="0" snapToObjects="1">
      <p:cViewPr varScale="1">
        <p:scale>
          <a:sx n="85" d="100"/>
          <a:sy n="85" d="100"/>
        </p:scale>
        <p:origin x="19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Završni</a:t>
            </a:r>
            <a:r>
              <a:rPr lang="en-US" dirty="0" smtClean="0"/>
              <a:t> rad: </a:t>
            </a:r>
            <a:r>
              <a:rPr lang="en-US" dirty="0" err="1" smtClean="0"/>
              <a:t>Postupci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učenje</a:t>
            </a:r>
            <a:r>
              <a:rPr lang="en-US" dirty="0" smtClean="0"/>
              <a:t> </a:t>
            </a:r>
            <a:r>
              <a:rPr lang="en-US" dirty="0" err="1" smtClean="0"/>
              <a:t>asocijativnih</a:t>
            </a:r>
            <a:r>
              <a:rPr lang="en-US" dirty="0" smtClean="0"/>
              <a:t> </a:t>
            </a:r>
            <a:r>
              <a:rPr lang="en-US" dirty="0" err="1" smtClean="0"/>
              <a:t>pravila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347148"/>
            <a:ext cx="7766936" cy="1693888"/>
          </a:xfrm>
        </p:spPr>
        <p:txBody>
          <a:bodyPr>
            <a:normAutofit/>
          </a:bodyPr>
          <a:lstStyle/>
          <a:p>
            <a:r>
              <a:rPr lang="en-US" dirty="0"/>
              <a:t>Student: Marin </a:t>
            </a:r>
            <a:r>
              <a:rPr lang="en-US" dirty="0" smtClean="0"/>
              <a:t>Smoljanić</a:t>
            </a:r>
            <a:endParaRPr lang="en-US" dirty="0" smtClean="0"/>
          </a:p>
          <a:p>
            <a:r>
              <a:rPr lang="en-US" dirty="0" smtClean="0"/>
              <a:t>Mentor</a:t>
            </a:r>
            <a:r>
              <a:rPr lang="en-US" dirty="0" smtClean="0"/>
              <a:t>: </a:t>
            </a:r>
            <a:r>
              <a:rPr lang="en-US" dirty="0" smtClean="0"/>
              <a:t>doc</a:t>
            </a:r>
            <a:r>
              <a:rPr lang="en-US" dirty="0" smtClean="0"/>
              <a:t>. </a:t>
            </a:r>
            <a:r>
              <a:rPr lang="en-US" dirty="0" smtClean="0"/>
              <a:t>dr</a:t>
            </a:r>
            <a:r>
              <a:rPr lang="en-US" dirty="0" smtClean="0"/>
              <a:t>. </a:t>
            </a:r>
            <a:r>
              <a:rPr lang="en-US" dirty="0" smtClean="0"/>
              <a:t>dc</a:t>
            </a:r>
            <a:r>
              <a:rPr lang="en-US" dirty="0" smtClean="0"/>
              <a:t>. Alan </a:t>
            </a:r>
            <a:r>
              <a:rPr lang="en-US" dirty="0" err="1" smtClean="0"/>
              <a:t>Jović</a:t>
            </a:r>
            <a:endParaRPr lang="en-US" dirty="0" smtClean="0"/>
          </a:p>
          <a:p>
            <a:r>
              <a:rPr lang="en-US" dirty="0" smtClean="0"/>
              <a:t>Datum </a:t>
            </a:r>
            <a:r>
              <a:rPr lang="en-US" dirty="0" err="1" smtClean="0"/>
              <a:t>obrane</a:t>
            </a:r>
            <a:r>
              <a:rPr lang="en-US" dirty="0" smtClean="0"/>
              <a:t>: 03.07.2017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38662" y="929390"/>
            <a:ext cx="7030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Sveučilište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Zagrebu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Fakultet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elektrotehnike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računarstva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Implementacija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Apriori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120577" cy="3880773"/>
          </a:xfrm>
        </p:spPr>
        <p:txBody>
          <a:bodyPr/>
          <a:lstStyle/>
          <a:p>
            <a:r>
              <a:rPr lang="en-US" dirty="0" err="1" smtClean="0"/>
              <a:t>Generiranje</a:t>
            </a:r>
            <a:r>
              <a:rPr lang="en-US" dirty="0" smtClean="0"/>
              <a:t> </a:t>
            </a:r>
            <a:r>
              <a:rPr lang="en-US" dirty="0" err="1" smtClean="0"/>
              <a:t>učestalih</a:t>
            </a:r>
            <a:r>
              <a:rPr lang="en-US" dirty="0" smtClean="0"/>
              <a:t> </a:t>
            </a:r>
            <a:r>
              <a:rPr lang="en-US" i="1" dirty="0" smtClean="0"/>
              <a:t>itemsetova</a:t>
            </a:r>
          </a:p>
          <a:p>
            <a:pPr lvl="1"/>
            <a:r>
              <a:rPr lang="en-US" dirty="0" err="1" smtClean="0"/>
              <a:t>Iterirajući</a:t>
            </a:r>
            <a:r>
              <a:rPr lang="en-US" dirty="0" smtClean="0"/>
              <a:t> </a:t>
            </a:r>
            <a:r>
              <a:rPr lang="en-US" dirty="0" err="1" smtClean="0"/>
              <a:t>princip</a:t>
            </a:r>
            <a:r>
              <a:rPr lang="en-US" dirty="0" smtClean="0"/>
              <a:t> (</a:t>
            </a:r>
            <a:r>
              <a:rPr lang="en-US" dirty="0" err="1" smtClean="0"/>
              <a:t>engl.</a:t>
            </a:r>
            <a:r>
              <a:rPr lang="en-US" dirty="0" smtClean="0"/>
              <a:t> </a:t>
            </a:r>
            <a:r>
              <a:rPr lang="en-US" i="1" dirty="0" smtClean="0"/>
              <a:t>Brute force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Princip</a:t>
            </a:r>
            <a:r>
              <a:rPr lang="en-US" dirty="0" smtClean="0"/>
              <a:t> </a:t>
            </a:r>
            <a:r>
              <a:rPr lang="en-US" dirty="0" err="1" smtClean="0"/>
              <a:t>Apriori</a:t>
            </a:r>
            <a:endParaRPr lang="en-US" dirty="0" smtClean="0"/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kup</a:t>
            </a:r>
            <a:r>
              <a:rPr lang="en-US" dirty="0" smtClean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sadrži</a:t>
            </a:r>
            <a:r>
              <a:rPr lang="en-US" dirty="0"/>
              <a:t> K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može</a:t>
            </a:r>
            <a:r>
              <a:rPr lang="en-US" dirty="0"/>
              <a:t> </a:t>
            </a:r>
            <a:r>
              <a:rPr lang="en-US" dirty="0" err="1"/>
              <a:t>potencijalno</a:t>
            </a:r>
            <a:r>
              <a:rPr lang="en-US" dirty="0"/>
              <a:t> </a:t>
            </a:r>
            <a:r>
              <a:rPr lang="en-US" dirty="0" err="1"/>
              <a:t>generirati</a:t>
            </a:r>
            <a:r>
              <a:rPr lang="en-US" dirty="0"/>
              <a:t> </a:t>
            </a:r>
            <a:r>
              <a:rPr lang="en-US" dirty="0" smtClean="0"/>
              <a:t>2</a:t>
            </a:r>
            <a:r>
              <a:rPr lang="en-US" baseline="30000" dirty="0" smtClean="0"/>
              <a:t>K–1</a:t>
            </a:r>
            <a:r>
              <a:rPr lang="en-US" dirty="0" smtClean="0"/>
              <a:t> </a:t>
            </a:r>
            <a:r>
              <a:rPr lang="en-US" dirty="0" err="1" smtClean="0"/>
              <a:t>učestalih</a:t>
            </a:r>
            <a:r>
              <a:rPr lang="en-US" dirty="0" smtClean="0"/>
              <a:t> </a:t>
            </a:r>
            <a:r>
              <a:rPr lang="en-US" i="1" dirty="0" smtClean="0"/>
              <a:t>itemsetova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0620" y="3797448"/>
            <a:ext cx="129793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 descr="Mrezni_prikaz_itemset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11" y="2373537"/>
            <a:ext cx="4863054" cy="318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2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Iterirajući</a:t>
            </a:r>
            <a:r>
              <a:rPr lang="en-US" sz="2400" dirty="0" smtClean="0"/>
              <a:t> </a:t>
            </a:r>
            <a:r>
              <a:rPr lang="en-US" sz="2400" dirty="0" err="1" smtClean="0"/>
              <a:t>princip</a:t>
            </a:r>
            <a:r>
              <a:rPr lang="en-US" sz="2400" dirty="0" smtClean="0"/>
              <a:t> </a:t>
            </a:r>
            <a:r>
              <a:rPr lang="en-US" sz="2400" dirty="0" err="1" smtClean="0"/>
              <a:t>generiranja</a:t>
            </a:r>
            <a:r>
              <a:rPr lang="en-US" sz="2400" dirty="0" smtClean="0"/>
              <a:t> </a:t>
            </a:r>
            <a:r>
              <a:rPr lang="en-US" sz="2400" dirty="0" err="1" smtClean="0"/>
              <a:t>učestalih</a:t>
            </a:r>
            <a:r>
              <a:rPr lang="en-US" sz="2400" dirty="0" smtClean="0"/>
              <a:t> itemsetova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8951"/>
            <a:ext cx="8596668" cy="28857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Računanje</a:t>
            </a:r>
            <a:r>
              <a:rPr lang="en-US" dirty="0" smtClean="0"/>
              <a:t> </a:t>
            </a:r>
            <a:r>
              <a:rPr lang="en-US" i="1" dirty="0" smtClean="0"/>
              <a:t>support count</a:t>
            </a:r>
            <a:r>
              <a:rPr lang="en-US" dirty="0" smtClean="0"/>
              <a:t> </a:t>
            </a:r>
            <a:r>
              <a:rPr lang="en-US" dirty="0" err="1" smtClean="0"/>
              <a:t>vrijednosti</a:t>
            </a:r>
            <a:r>
              <a:rPr lang="en-US" dirty="0" smtClean="0"/>
              <a:t> </a:t>
            </a:r>
            <a:r>
              <a:rPr lang="en-US" dirty="0" err="1" smtClean="0"/>
              <a:t>svakog</a:t>
            </a:r>
            <a:r>
              <a:rPr lang="en-US" dirty="0" smtClean="0"/>
              <a:t> </a:t>
            </a:r>
            <a:r>
              <a:rPr lang="en-US" dirty="0" err="1" smtClean="0"/>
              <a:t>kandidata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Uspoređivanje</a:t>
            </a:r>
            <a:r>
              <a:rPr lang="en-US" dirty="0" smtClean="0"/>
              <a:t> </a:t>
            </a:r>
            <a:r>
              <a:rPr lang="en-US" dirty="0" err="1" smtClean="0"/>
              <a:t>svakog</a:t>
            </a:r>
            <a:r>
              <a:rPr lang="en-US" dirty="0" smtClean="0"/>
              <a:t> </a:t>
            </a:r>
            <a:r>
              <a:rPr lang="en-US" dirty="0" err="1" smtClean="0"/>
              <a:t>kandidata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svakom</a:t>
            </a:r>
            <a:r>
              <a:rPr lang="en-US" dirty="0" smtClean="0"/>
              <a:t> </a:t>
            </a:r>
            <a:r>
              <a:rPr lang="en-US" dirty="0" err="1" smtClean="0"/>
              <a:t>transakcijom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Zahtjeva</a:t>
            </a:r>
            <a:r>
              <a:rPr lang="en-US" dirty="0" smtClean="0"/>
              <a:t> O(</a:t>
            </a:r>
            <a:r>
              <a:rPr lang="en-US" dirty="0" err="1" smtClean="0"/>
              <a:t>NMw</a:t>
            </a:r>
            <a:r>
              <a:rPr lang="en-US" dirty="0" smtClean="0"/>
              <a:t>) </a:t>
            </a:r>
            <a:r>
              <a:rPr lang="en-US" dirty="0" err="1" smtClean="0"/>
              <a:t>usporedbi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Reduciranje</a:t>
            </a:r>
            <a:r>
              <a:rPr lang="en-US" dirty="0" smtClean="0"/>
              <a:t> </a:t>
            </a:r>
            <a:r>
              <a:rPr lang="en-US" dirty="0" err="1" smtClean="0"/>
              <a:t>broja</a:t>
            </a:r>
            <a:r>
              <a:rPr lang="en-US" dirty="0" smtClean="0"/>
              <a:t> </a:t>
            </a:r>
            <a:r>
              <a:rPr lang="en-US" dirty="0" err="1" smtClean="0"/>
              <a:t>ukupnih</a:t>
            </a:r>
            <a:r>
              <a:rPr lang="en-US" dirty="0" smtClean="0"/>
              <a:t> </a:t>
            </a:r>
            <a:r>
              <a:rPr lang="en-US" dirty="0" err="1" smtClean="0"/>
              <a:t>usporedbi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reduciranje</a:t>
            </a:r>
            <a:r>
              <a:rPr lang="en-US" dirty="0" smtClean="0"/>
              <a:t> </a:t>
            </a:r>
            <a:r>
              <a:rPr lang="en-US" dirty="0" err="1" smtClean="0"/>
              <a:t>broja</a:t>
            </a:r>
            <a:r>
              <a:rPr lang="en-US" dirty="0" smtClean="0"/>
              <a:t> </a:t>
            </a:r>
            <a:r>
              <a:rPr lang="en-US" dirty="0" err="1" smtClean="0"/>
              <a:t>kandidata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85015" y="4528969"/>
            <a:ext cx="141766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 descr="Brute_fo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922" y="4528969"/>
            <a:ext cx="5077609" cy="207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8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8287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Apriori</a:t>
            </a:r>
            <a:r>
              <a:rPr lang="en-US" sz="2400" dirty="0" smtClean="0"/>
              <a:t> </a:t>
            </a:r>
            <a:r>
              <a:rPr lang="en-US" sz="2400" dirty="0" err="1" smtClean="0"/>
              <a:t>princip</a:t>
            </a:r>
            <a:r>
              <a:rPr lang="en-US" sz="2400" dirty="0" smtClean="0"/>
              <a:t> </a:t>
            </a:r>
            <a:r>
              <a:rPr lang="en-US" sz="2400" dirty="0" err="1" smtClean="0"/>
              <a:t>generiranja</a:t>
            </a:r>
            <a:r>
              <a:rPr lang="en-US" sz="2400" dirty="0" smtClean="0"/>
              <a:t> </a:t>
            </a:r>
            <a:r>
              <a:rPr lang="en-US" sz="2400" dirty="0" err="1" smtClean="0"/>
              <a:t>učestalih</a:t>
            </a:r>
            <a:r>
              <a:rPr lang="en-US" sz="2400" dirty="0" smtClean="0"/>
              <a:t> itemsetova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7737"/>
            <a:ext cx="8596668" cy="4653626"/>
          </a:xfrm>
        </p:spPr>
        <p:txBody>
          <a:bodyPr/>
          <a:lstStyle/>
          <a:p>
            <a:r>
              <a:rPr lang="en-US" dirty="0" err="1" smtClean="0"/>
              <a:t>Teorem</a:t>
            </a:r>
            <a:r>
              <a:rPr lang="en-US" dirty="0" smtClean="0"/>
              <a:t>: </a:t>
            </a:r>
            <a:r>
              <a:rPr lang="hr-HR" i="1" dirty="0"/>
              <a:t>Ako je neki itemset </a:t>
            </a:r>
            <a:r>
              <a:rPr lang="hr-HR" i="1" dirty="0" err="1"/>
              <a:t>učestal</a:t>
            </a:r>
            <a:r>
              <a:rPr lang="hr-HR" i="1" dirty="0"/>
              <a:t>, onda su i svi </a:t>
            </a:r>
            <a:r>
              <a:rPr lang="hr-HR" i="1" dirty="0" err="1"/>
              <a:t>itemsetovi</a:t>
            </a:r>
            <a:r>
              <a:rPr lang="hr-HR" i="1" dirty="0"/>
              <a:t> izvedeni iz njega učestali.</a:t>
            </a:r>
            <a:endParaRPr lang="en-GB" dirty="0"/>
          </a:p>
          <a:p>
            <a:r>
              <a:rPr lang="hr-HR" dirty="0" err="1"/>
              <a:t>A</a:t>
            </a:r>
            <a:r>
              <a:rPr lang="hr-HR" dirty="0" err="1" smtClean="0"/>
              <a:t>ntimonotonost</a:t>
            </a:r>
            <a:r>
              <a:rPr lang="hr-HR" dirty="0" smtClean="0"/>
              <a:t> </a:t>
            </a:r>
            <a:r>
              <a:rPr lang="hr-HR" dirty="0"/>
              <a:t>mjere signifikantnosti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err="1" smtClean="0"/>
              <a:t>Podrezivanje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temelju</a:t>
            </a:r>
            <a:r>
              <a:rPr lang="en-GB" dirty="0" smtClean="0"/>
              <a:t> </a:t>
            </a:r>
            <a:r>
              <a:rPr lang="en-GB" dirty="0" err="1" smtClean="0"/>
              <a:t>signifikantnosti</a:t>
            </a:r>
            <a:endParaRPr lang="en-GB" dirty="0" smtClean="0"/>
          </a:p>
          <a:p>
            <a:r>
              <a:rPr lang="en-GB" dirty="0" err="1" smtClean="0"/>
              <a:t>Smanjenje</a:t>
            </a:r>
            <a:r>
              <a:rPr lang="en-GB" dirty="0" smtClean="0"/>
              <a:t> </a:t>
            </a:r>
            <a:r>
              <a:rPr lang="en-GB" dirty="0" err="1" smtClean="0"/>
              <a:t>eksponencijalnog</a:t>
            </a:r>
            <a:r>
              <a:rPr lang="en-GB" dirty="0" smtClean="0"/>
              <a:t> </a:t>
            </a:r>
            <a:r>
              <a:rPr lang="en-GB" dirty="0" err="1" smtClean="0"/>
              <a:t>prostora</a:t>
            </a:r>
            <a:r>
              <a:rPr lang="en-GB" dirty="0" smtClean="0"/>
              <a:t> </a:t>
            </a:r>
            <a:r>
              <a:rPr lang="en-GB" dirty="0" err="1" smtClean="0"/>
              <a:t>kandidiranih</a:t>
            </a:r>
            <a:r>
              <a:rPr lang="en-GB" dirty="0" smtClean="0"/>
              <a:t> </a:t>
            </a:r>
            <a:r>
              <a:rPr lang="en-GB" i="1" dirty="0" smtClean="0"/>
              <a:t>itemsetova</a:t>
            </a:r>
            <a:endParaRPr lang="en-US" i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 descr="Support_based_prun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25" y="3400297"/>
            <a:ext cx="4454562" cy="323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4163208"/>
                <a:ext cx="8596668" cy="211925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err="1" smtClean="0"/>
                  <a:t>Iterirajuća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metoda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mr-IN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mr-IN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hr-HR" b="0" i="1" smtClean="0">
                                <a:latin typeface="Cambria Math" charset="0"/>
                              </a:rPr>
                              <m:t>6</m:t>
                            </m:r>
                          </m:num>
                          <m:den>
                            <m:r>
                              <a:rPr lang="hr-HR" b="0" i="1" smtClean="0">
                                <a:latin typeface="Cambria Math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hr-HR" dirty="0" smtClean="0"/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 charset="0"/>
                              </a:rPr>
                              <m:t>6</m:t>
                            </m:r>
                          </m:num>
                          <m:den>
                            <m:r>
                              <a:rPr lang="hr-HR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hr-HR" dirty="0"/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 charset="0"/>
                              </a:rPr>
                              <m:t>6</m:t>
                            </m:r>
                          </m:num>
                          <m:den>
                            <m:r>
                              <a:rPr lang="hr-HR" b="0" i="1" smtClean="0">
                                <a:latin typeface="Cambria Math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hr-HR" dirty="0"/>
                  <a:t> = 6 + 15 + 20 = </a:t>
                </a:r>
                <a:r>
                  <a:rPr lang="hr-HR" dirty="0" smtClean="0"/>
                  <a:t>41</a:t>
                </a:r>
                <a:endParaRPr lang="en-US" dirty="0" smtClean="0"/>
              </a:p>
              <a:p>
                <a:r>
                  <a:rPr lang="en-US" dirty="0" err="1" smtClean="0"/>
                  <a:t>Princip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apriori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mr-IN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 charset="0"/>
                              </a:rPr>
                              <m:t>6</m:t>
                            </m:r>
                          </m:num>
                          <m:den>
                            <m:r>
                              <a:rPr lang="hr-HR" i="1">
                                <a:latin typeface="Cambria Math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hr-HR" dirty="0"/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hr-HR" b="0" i="1" smtClean="0">
                                <a:latin typeface="Cambria Math" charset="0"/>
                              </a:rPr>
                              <m:t>4</m:t>
                            </m:r>
                          </m:num>
                          <m:den>
                            <m:r>
                              <a:rPr lang="hr-HR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hr-HR" dirty="0"/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hr-HR" b="0" i="1" smtClean="0">
                                <a:latin typeface="Cambria Math" charset="0"/>
                              </a:rPr>
                              <m:t>3</m:t>
                            </m:r>
                          </m:num>
                          <m:den>
                            <m:r>
                              <a:rPr lang="hr-HR" i="1">
                                <a:latin typeface="Cambria Math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hr-HR" dirty="0"/>
                  <a:t> = 6 + 6 + 1 = </a:t>
                </a:r>
                <a:r>
                  <a:rPr lang="hr-HR" dirty="0" smtClean="0"/>
                  <a:t>13</a:t>
                </a:r>
              </a:p>
              <a:p>
                <a:pPr marL="0" indent="0" algn="ctr">
                  <a:buNone/>
                </a:pPr>
                <a:endParaRPr lang="hr-HR" dirty="0" smtClean="0"/>
              </a:p>
              <a:p>
                <a:r>
                  <a:rPr lang="en-US" dirty="0" smtClean="0"/>
                  <a:t>S</a:t>
                </a:r>
                <a:r>
                  <a:rPr lang="hr-HR" dirty="0" smtClean="0"/>
                  <a:t>manjenje broja generiranih </a:t>
                </a:r>
                <a:r>
                  <a:rPr lang="hr-HR" dirty="0" err="1" smtClean="0"/>
                  <a:t>kandidada</a:t>
                </a:r>
                <a:r>
                  <a:rPr lang="hr-HR" dirty="0" smtClean="0"/>
                  <a:t> za </a:t>
                </a:r>
                <a:r>
                  <a:rPr lang="hr-HR" b="1" dirty="0" smtClean="0"/>
                  <a:t>68%</a:t>
                </a:r>
                <a:endParaRPr lang="en-GB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4163208"/>
                <a:ext cx="8596668" cy="2119257"/>
              </a:xfrm>
              <a:blipFill rotWithShape="0">
                <a:blip r:embed="rId2"/>
                <a:stretch>
                  <a:fillRect l="-71" t="-3448"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45167" y="6562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 descr="Apriori_frequ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32" y="570155"/>
            <a:ext cx="5034580" cy="340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99247"/>
            <a:ext cx="8596668" cy="534211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Generiranje</a:t>
            </a:r>
            <a:r>
              <a:rPr lang="en-US" dirty="0" smtClean="0"/>
              <a:t> </a:t>
            </a:r>
            <a:r>
              <a:rPr lang="en-US" dirty="0" err="1" smtClean="0"/>
              <a:t>asocijativnih</a:t>
            </a:r>
            <a:r>
              <a:rPr lang="en-US" dirty="0" smtClean="0"/>
              <a:t> </a:t>
            </a:r>
            <a:r>
              <a:rPr lang="en-US" dirty="0" err="1" smtClean="0"/>
              <a:t>pravila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Učestali</a:t>
            </a:r>
            <a:r>
              <a:rPr lang="en-US" dirty="0" smtClean="0"/>
              <a:t> </a:t>
            </a:r>
            <a:r>
              <a:rPr lang="en-US" i="1" dirty="0" smtClean="0"/>
              <a:t>k-</a:t>
            </a:r>
            <a:r>
              <a:rPr lang="en-US" i="1" dirty="0" err="1" smtClean="0"/>
              <a:t>titemset</a:t>
            </a:r>
            <a:r>
              <a:rPr lang="en-US" dirty="0" smtClean="0"/>
              <a:t> -&gt; </a:t>
            </a:r>
            <a:r>
              <a:rPr lang="hr-HR" dirty="0"/>
              <a:t>2</a:t>
            </a:r>
            <a:r>
              <a:rPr lang="hr-HR" baseline="30000" dirty="0"/>
              <a:t>K–2</a:t>
            </a:r>
            <a:r>
              <a:rPr lang="hr-HR" dirty="0"/>
              <a:t> asocijativnih </a:t>
            </a:r>
            <a:r>
              <a:rPr lang="hr-HR" dirty="0" smtClean="0"/>
              <a:t>pravila</a:t>
            </a:r>
          </a:p>
          <a:p>
            <a:pPr lvl="1">
              <a:lnSpc>
                <a:spcPct val="150000"/>
              </a:lnSpc>
            </a:pPr>
            <a:r>
              <a:rPr lang="hr-HR" i="1" dirty="0" smtClean="0"/>
              <a:t>Itemset</a:t>
            </a:r>
            <a:r>
              <a:rPr lang="hr-HR" dirty="0"/>
              <a:t> </a:t>
            </a:r>
            <a:r>
              <a:rPr lang="hr-HR" dirty="0" smtClean="0"/>
              <a:t>W razdvaja </a:t>
            </a:r>
            <a:r>
              <a:rPr lang="hr-HR" dirty="0"/>
              <a:t>se na dva ne prazna </a:t>
            </a:r>
            <a:r>
              <a:rPr lang="hr-HR" i="1" dirty="0" err="1"/>
              <a:t>poditemseta</a:t>
            </a:r>
            <a:r>
              <a:rPr lang="hr-HR" dirty="0"/>
              <a:t>, U i W-U, takvih da implikacija </a:t>
            </a:r>
            <a:r>
              <a:rPr lang="hr-HR" dirty="0" smtClean="0"/>
              <a:t>{ U } </a:t>
            </a:r>
            <a:r>
              <a:rPr lang="hr-HR" dirty="0"/>
              <a:t>→ </a:t>
            </a:r>
            <a:r>
              <a:rPr lang="hr-HR" dirty="0" smtClean="0"/>
              <a:t>{ W </a:t>
            </a:r>
            <a:r>
              <a:rPr lang="mr-IN" dirty="0" smtClean="0"/>
              <a:t>–</a:t>
            </a:r>
            <a:r>
              <a:rPr lang="hr-HR" dirty="0" smtClean="0"/>
              <a:t> U } </a:t>
            </a:r>
            <a:r>
              <a:rPr lang="hr-HR" dirty="0"/>
              <a:t>zadovoljava prag minimalne pouzdanosti</a:t>
            </a:r>
            <a:r>
              <a:rPr lang="en-GB" dirty="0"/>
              <a:t> </a:t>
            </a:r>
            <a:endParaRPr lang="en-GB" dirty="0" smtClean="0"/>
          </a:p>
          <a:p>
            <a:pPr lvl="1">
              <a:lnSpc>
                <a:spcPct val="150000"/>
              </a:lnSpc>
            </a:pPr>
            <a:r>
              <a:rPr lang="hr-HR" dirty="0"/>
              <a:t>I = {a, b, c}</a:t>
            </a:r>
            <a:r>
              <a:rPr lang="en-GB" dirty="0"/>
              <a:t> </a:t>
            </a:r>
            <a:r>
              <a:rPr lang="en-GB" dirty="0" smtClean="0"/>
              <a:t>: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hr-HR" dirty="0" smtClean="0"/>
              <a:t>		</a:t>
            </a:r>
            <a:r>
              <a:rPr lang="hr-HR" u="sng" dirty="0" smtClean="0"/>
              <a:t>{</a:t>
            </a:r>
            <a:r>
              <a:rPr lang="hr-HR" u="sng" dirty="0"/>
              <a:t>a, b} → {c}</a:t>
            </a:r>
            <a:r>
              <a:rPr lang="hr-HR" dirty="0"/>
              <a:t>, </a:t>
            </a:r>
            <a:r>
              <a:rPr lang="hr-HR" u="sng" dirty="0"/>
              <a:t>{a, c} → {b}</a:t>
            </a:r>
            <a:r>
              <a:rPr lang="hr-HR" dirty="0"/>
              <a:t>, </a:t>
            </a:r>
            <a:endParaRPr lang="hr-HR" dirty="0" smtClean="0"/>
          </a:p>
          <a:p>
            <a:pPr marL="914400" lvl="2" indent="0">
              <a:lnSpc>
                <a:spcPct val="150000"/>
              </a:lnSpc>
              <a:buNone/>
            </a:pPr>
            <a:r>
              <a:rPr lang="hr-HR" dirty="0" smtClean="0"/>
              <a:t>		</a:t>
            </a:r>
            <a:r>
              <a:rPr lang="hr-HR" u="sng" dirty="0" smtClean="0"/>
              <a:t>{</a:t>
            </a:r>
            <a:r>
              <a:rPr lang="hr-HR" u="sng" dirty="0"/>
              <a:t>b, c} → {a}</a:t>
            </a:r>
            <a:r>
              <a:rPr lang="hr-HR" dirty="0"/>
              <a:t>, </a:t>
            </a:r>
            <a:r>
              <a:rPr lang="hr-HR" u="sng" dirty="0"/>
              <a:t>{a} → {b, c}</a:t>
            </a:r>
            <a:r>
              <a:rPr lang="hr-HR" dirty="0"/>
              <a:t>, </a:t>
            </a:r>
            <a:endParaRPr lang="hr-HR" dirty="0" smtClean="0"/>
          </a:p>
          <a:p>
            <a:pPr marL="914400" lvl="2" indent="0">
              <a:lnSpc>
                <a:spcPct val="150000"/>
              </a:lnSpc>
              <a:buNone/>
            </a:pPr>
            <a:r>
              <a:rPr lang="hr-HR" dirty="0" smtClean="0"/>
              <a:t>		</a:t>
            </a:r>
            <a:r>
              <a:rPr lang="hr-HR" u="sng" dirty="0" smtClean="0"/>
              <a:t>{</a:t>
            </a:r>
            <a:r>
              <a:rPr lang="hr-HR" u="sng" dirty="0"/>
              <a:t>b} → {a, c}</a:t>
            </a:r>
            <a:r>
              <a:rPr lang="hr-HR" dirty="0"/>
              <a:t> i </a:t>
            </a:r>
            <a:r>
              <a:rPr lang="hr-HR" u="sng" dirty="0"/>
              <a:t>{c} → {a, b</a:t>
            </a:r>
            <a:r>
              <a:rPr lang="hr-HR" u="sng" dirty="0" smtClean="0"/>
              <a:t>}</a:t>
            </a:r>
            <a:r>
              <a:rPr lang="hr-HR" dirty="0" smtClean="0"/>
              <a:t>.</a:t>
            </a:r>
            <a:r>
              <a:rPr lang="en-GB" dirty="0" smtClean="0"/>
              <a:t> 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GB" dirty="0" smtClean="0"/>
          </a:p>
          <a:p>
            <a:pPr lvl="1">
              <a:lnSpc>
                <a:spcPct val="150000"/>
              </a:lnSpc>
            </a:pPr>
            <a:r>
              <a:rPr lang="hr-HR" dirty="0"/>
              <a:t>{a, b} → {c}</a:t>
            </a:r>
            <a:r>
              <a:rPr lang="en-GB" dirty="0"/>
              <a:t> :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GB" i="1" dirty="0" smtClean="0"/>
              <a:t>		c</a:t>
            </a:r>
            <a:r>
              <a:rPr lang="hr-HR" dirty="0" smtClean="0"/>
              <a:t>( {</a:t>
            </a:r>
            <a:r>
              <a:rPr lang="hr-HR" dirty="0"/>
              <a:t>a, b} → {c}</a:t>
            </a:r>
            <a:r>
              <a:rPr lang="en-GB" dirty="0"/>
              <a:t> </a:t>
            </a:r>
            <a:r>
              <a:rPr lang="hr-HR" dirty="0" smtClean="0"/>
              <a:t>) = </a:t>
            </a:r>
            <a:r>
              <a:rPr lang="hr-HR" dirty="0" err="1" smtClean="0"/>
              <a:t>σ</a:t>
            </a:r>
            <a:r>
              <a:rPr lang="hr-HR" dirty="0"/>
              <a:t>({a, b, c})/</a:t>
            </a:r>
            <a:r>
              <a:rPr lang="hr-HR" dirty="0" err="1"/>
              <a:t>σ</a:t>
            </a:r>
            <a:r>
              <a:rPr lang="hr-HR" dirty="0"/>
              <a:t>({a, b</a:t>
            </a:r>
            <a:r>
              <a:rPr lang="hr-HR" dirty="0" smtClean="0"/>
              <a:t>}),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hr-HR" i="1" dirty="0"/>
              <a:t>	</a:t>
            </a:r>
            <a:r>
              <a:rPr lang="hr-HR" i="1" dirty="0" smtClean="0"/>
              <a:t>	</a:t>
            </a:r>
            <a:r>
              <a:rPr lang="hr-HR" i="1" u="sng" dirty="0" smtClean="0"/>
              <a:t>c</a:t>
            </a:r>
            <a:r>
              <a:rPr lang="hr-HR" u="sng" dirty="0" smtClean="0"/>
              <a:t>(X </a:t>
            </a:r>
            <a:r>
              <a:rPr lang="hr-HR" u="sng" dirty="0"/>
              <a:t>→ Y) = </a:t>
            </a:r>
            <a:r>
              <a:rPr lang="hr-HR" u="sng" dirty="0" err="1"/>
              <a:t>σ</a:t>
            </a:r>
            <a:r>
              <a:rPr lang="hr-HR" u="sng" dirty="0"/>
              <a:t>(X ∪ Y ) / </a:t>
            </a:r>
            <a:r>
              <a:rPr lang="hr-HR" u="sng" dirty="0" err="1"/>
              <a:t>σ</a:t>
            </a:r>
            <a:r>
              <a:rPr lang="hr-HR" u="sng" dirty="0"/>
              <a:t>(X))</a:t>
            </a:r>
            <a:r>
              <a:rPr lang="hr-HR" dirty="0"/>
              <a:t>. </a:t>
            </a:r>
            <a:endParaRPr lang="en-GB" dirty="0" smtClean="0"/>
          </a:p>
          <a:p>
            <a:pPr marL="914400" lvl="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1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en-US" dirty="0" err="1" smtClean="0"/>
              <a:t>Parsiranje</a:t>
            </a:r>
            <a:r>
              <a:rPr lang="en-US" dirty="0" smtClean="0"/>
              <a:t> </a:t>
            </a:r>
            <a:r>
              <a:rPr lang="en-US" dirty="0" err="1" smtClean="0"/>
              <a:t>ulaznih</a:t>
            </a:r>
            <a:r>
              <a:rPr lang="en-US" dirty="0" smtClean="0"/>
              <a:t> </a:t>
            </a:r>
            <a:r>
              <a:rPr lang="en-US" dirty="0" err="1" smtClean="0"/>
              <a:t>skupova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485792"/>
          </a:xfrm>
        </p:spPr>
        <p:txBody>
          <a:bodyPr/>
          <a:lstStyle/>
          <a:p>
            <a:r>
              <a:rPr lang="en-US" dirty="0" err="1" smtClean="0"/>
              <a:t>Postojeći</a:t>
            </a:r>
            <a:r>
              <a:rPr lang="en-US" dirty="0" smtClean="0"/>
              <a:t> </a:t>
            </a:r>
            <a:r>
              <a:rPr lang="en-US" dirty="0" err="1" smtClean="0"/>
              <a:t>skupovi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 </a:t>
            </a:r>
            <a:r>
              <a:rPr lang="en-US" dirty="0" err="1" smtClean="0"/>
              <a:t>većinom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kategorički</a:t>
            </a:r>
            <a:r>
              <a:rPr lang="en-US" dirty="0" smtClean="0"/>
              <a:t> </a:t>
            </a:r>
            <a:r>
              <a:rPr lang="en-US" dirty="0" err="1" smtClean="0"/>
              <a:t>formatirane</a:t>
            </a:r>
            <a:r>
              <a:rPr lang="en-US" dirty="0" smtClean="0"/>
              <a:t> </a:t>
            </a:r>
            <a:r>
              <a:rPr lang="en-US" dirty="0" err="1" smtClean="0"/>
              <a:t>podatke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97" y="2753958"/>
            <a:ext cx="2406632" cy="1602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97" y="4744269"/>
            <a:ext cx="5206715" cy="1803729"/>
          </a:xfrm>
          <a:prstGeom prst="rect">
            <a:avLst/>
          </a:prstGeom>
        </p:spPr>
      </p:pic>
      <p:sp>
        <p:nvSpPr>
          <p:cNvPr id="6" name="Bent-Up Arrow 5"/>
          <p:cNvSpPr/>
          <p:nvPr/>
        </p:nvSpPr>
        <p:spPr>
          <a:xfrm rot="10800000" flipH="1">
            <a:off x="4636547" y="3453205"/>
            <a:ext cx="946672" cy="90282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7. </a:t>
            </a:r>
            <a:r>
              <a:rPr lang="en-US" dirty="0" err="1" smtClean="0"/>
              <a:t>Usporedba</a:t>
            </a:r>
            <a:r>
              <a:rPr lang="en-US" dirty="0" smtClean="0"/>
              <a:t> </a:t>
            </a:r>
            <a:r>
              <a:rPr lang="en-US" dirty="0" err="1"/>
              <a:t>vlastite</a:t>
            </a:r>
            <a:r>
              <a:rPr lang="en-US" dirty="0"/>
              <a:t> </a:t>
            </a:r>
            <a:r>
              <a:rPr lang="en-US" dirty="0" err="1"/>
              <a:t>implementacije</a:t>
            </a:r>
            <a:r>
              <a:rPr lang="en-US" dirty="0"/>
              <a:t> s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postojećim</a:t>
            </a:r>
            <a:r>
              <a:rPr lang="en-US" dirty="0"/>
              <a:t> </a:t>
            </a:r>
            <a:r>
              <a:rPr lang="en-US" dirty="0" err="1"/>
              <a:t>rješenjima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/>
              <a:t>Weka</a:t>
            </a:r>
            <a:r>
              <a:rPr lang="hr-HR" dirty="0"/>
              <a:t> </a:t>
            </a:r>
            <a:r>
              <a:rPr lang="hr-HR" dirty="0" smtClean="0"/>
              <a:t>- </a:t>
            </a:r>
            <a:r>
              <a:rPr lang="hr-HR" dirty="0"/>
              <a:t>programski proizvod koji je kreiran s ciljem rješavanja problema rudarenja podataka (engl. </a:t>
            </a:r>
            <a:r>
              <a:rPr lang="hr-HR" i="1" dirty="0"/>
              <a:t>data mining problems</a:t>
            </a:r>
            <a:r>
              <a:rPr lang="hr-HR" dirty="0"/>
              <a:t>)</a:t>
            </a:r>
            <a:r>
              <a:rPr lang="en-GB" dirty="0"/>
              <a:t> </a:t>
            </a:r>
            <a:endParaRPr lang="en-GB" dirty="0" smtClean="0"/>
          </a:p>
          <a:p>
            <a:endParaRPr lang="en-US" dirty="0" smtClean="0"/>
          </a:p>
          <a:p>
            <a:r>
              <a:rPr lang="en-US" dirty="0" err="1" smtClean="0"/>
              <a:t>Testni</a:t>
            </a:r>
            <a:r>
              <a:rPr lang="en-US" dirty="0" smtClean="0"/>
              <a:t> </a:t>
            </a:r>
            <a:r>
              <a:rPr lang="en-US" dirty="0" err="1" smtClean="0"/>
              <a:t>skup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hr-HR" sz="1400" i="1" dirty="0"/>
              <a:t>BREAD,MILK,SALT,CHOCOLATE,BEER,JUICE,BANANAS,ORANGE,ICECREAM,EGGS</a:t>
            </a:r>
            <a:endParaRPr lang="en-GB" sz="1400" dirty="0"/>
          </a:p>
          <a:p>
            <a:pPr marL="0" indent="0" algn="ctr">
              <a:buNone/>
            </a:pPr>
            <a:r>
              <a:rPr lang="hr-HR" sz="1400" i="1" dirty="0" smtClean="0"/>
              <a:t>1,1,1,0,1,0,1,0,0,0</a:t>
            </a:r>
          </a:p>
          <a:p>
            <a:pPr marL="0" indent="0" algn="ctr">
              <a:buNone/>
            </a:pPr>
            <a:r>
              <a:rPr lang="mr-IN" sz="1400" i="1" dirty="0" smtClean="0"/>
              <a:t>…</a:t>
            </a:r>
            <a:endParaRPr lang="hr-HR" sz="1400" i="1" dirty="0" smtClean="0"/>
          </a:p>
          <a:p>
            <a:pPr marL="0" indent="0" algn="ctr">
              <a:buNone/>
            </a:pPr>
            <a:endParaRPr lang="en-GB" sz="1400" dirty="0"/>
          </a:p>
          <a:p>
            <a:pPr lvl="1"/>
            <a:r>
              <a:rPr lang="hr-HR" dirty="0"/>
              <a:t>Minimalan prag signifikantnosti (engl. </a:t>
            </a:r>
            <a:r>
              <a:rPr lang="hr-HR" i="1" dirty="0"/>
              <a:t>Minimum support</a:t>
            </a:r>
            <a:r>
              <a:rPr lang="hr-HR" dirty="0"/>
              <a:t>) = 0.14</a:t>
            </a:r>
            <a:endParaRPr lang="en-GB" dirty="0"/>
          </a:p>
          <a:p>
            <a:pPr lvl="1"/>
            <a:r>
              <a:rPr lang="hr-HR" dirty="0"/>
              <a:t>Minimalan prag pouzdanosti (engl. </a:t>
            </a:r>
            <a:r>
              <a:rPr lang="hr-HR" i="1" dirty="0"/>
              <a:t>Minimum </a:t>
            </a:r>
            <a:r>
              <a:rPr lang="hr-HR" i="1" dirty="0" err="1"/>
              <a:t>confidence</a:t>
            </a:r>
            <a:r>
              <a:rPr lang="hr-HR" dirty="0"/>
              <a:t>) = 0.5</a:t>
            </a:r>
            <a:r>
              <a:rPr lang="en-GB" dirty="0"/>
              <a:t> </a:t>
            </a:r>
            <a:endParaRPr lang="en-GB" dirty="0" smtClean="0"/>
          </a:p>
          <a:p>
            <a:pPr lvl="1"/>
            <a:r>
              <a:rPr lang="en-GB" dirty="0" err="1" smtClean="0"/>
              <a:t>Ukupan</a:t>
            </a:r>
            <a:r>
              <a:rPr lang="en-GB" dirty="0" smtClean="0"/>
              <a:t> </a:t>
            </a:r>
            <a:r>
              <a:rPr lang="en-GB" dirty="0" err="1" smtClean="0"/>
              <a:t>broj</a:t>
            </a:r>
            <a:r>
              <a:rPr lang="en-GB" dirty="0" smtClean="0"/>
              <a:t> </a:t>
            </a:r>
            <a:r>
              <a:rPr lang="en-GB" dirty="0" err="1" smtClean="0"/>
              <a:t>transakcija</a:t>
            </a:r>
            <a:r>
              <a:rPr lang="en-GB" dirty="0" smtClean="0"/>
              <a:t> je 1000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9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45459" y="7530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680038" y="11618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82127" y="27754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77334" y="753036"/>
            <a:ext cx="4184035" cy="5288325"/>
          </a:xfrm>
        </p:spPr>
        <p:txBody>
          <a:bodyPr/>
          <a:lstStyle/>
          <a:p>
            <a:r>
              <a:rPr lang="en-US" dirty="0" smtClean="0"/>
              <a:t>Splunk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089970" y="753037"/>
            <a:ext cx="4184034" cy="5288326"/>
          </a:xfrm>
        </p:spPr>
        <p:txBody>
          <a:bodyPr/>
          <a:lstStyle/>
          <a:p>
            <a:r>
              <a:rPr lang="en-US" dirty="0" smtClean="0"/>
              <a:t>Weka</a:t>
            </a:r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77334" y="15921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9" name="Picture 7" descr="Screen%20Shot%202017-06-04%20at%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592132"/>
            <a:ext cx="4114800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201" name="Picture 9" descr="Screen%20Shot%202017-06-04%20at%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277" y="1592132"/>
            <a:ext cx="26797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77334" y="3205778"/>
            <a:ext cx="134344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203" name="Picture 11" descr="Screen%20Shot%202017-06-04%20at%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3205779"/>
            <a:ext cx="3862393" cy="334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668209" y="39501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205" name="Picture 13" descr="Screen%20Shot%202017-06-04%20at%2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209" y="3950145"/>
            <a:ext cx="26670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677334" y="613187"/>
            <a:ext cx="8596668" cy="5428176"/>
          </a:xfrm>
        </p:spPr>
        <p:txBody>
          <a:bodyPr/>
          <a:lstStyle/>
          <a:p>
            <a:r>
              <a:rPr lang="en-US" dirty="0" smtClean="0"/>
              <a:t>Splunk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Weka</a:t>
            </a:r>
          </a:p>
          <a:p>
            <a:endParaRPr lang="en-US" dirty="0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1" name="Picture 1" descr="Test_rules_m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34" y="1097280"/>
            <a:ext cx="5217459" cy="25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377439" y="42542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3" name="Picture 3" descr="Test_rules_we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39" y="4254249"/>
            <a:ext cx="3810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0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880" y="1699708"/>
            <a:ext cx="8596668" cy="3528509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</a:pPr>
            <a:r>
              <a:rPr lang="hr-HR" sz="1800" dirty="0"/>
              <a:t>Zapisi kongresnog izglasavanja u SAD-u </a:t>
            </a:r>
            <a:r>
              <a:rPr lang="hr-HR" sz="1800" dirty="0" smtClean="0"/>
              <a:t>1984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sz="1600" dirty="0" smtClean="0"/>
              <a:t>O</a:t>
            </a:r>
            <a:r>
              <a:rPr lang="hr-HR" sz="1600" dirty="0" err="1" smtClean="0"/>
              <a:t>dgovori</a:t>
            </a:r>
            <a:r>
              <a:rPr lang="hr-HR" sz="1600" dirty="0" smtClean="0"/>
              <a:t> svakog </a:t>
            </a:r>
            <a:r>
              <a:rPr lang="hr-HR" sz="1600" dirty="0"/>
              <a:t>člana kongresa SAD-a na 16 pitanja koja su provedena 1984. godine kroz </a:t>
            </a:r>
            <a:r>
              <a:rPr lang="hr-HR" sz="1600" dirty="0" smtClean="0"/>
              <a:t>anketu + dodatna varijabla = </a:t>
            </a:r>
            <a:r>
              <a:rPr lang="hr-HR" sz="1600" u="sng" dirty="0"/>
              <a:t>17 diskretnih kategoričkih varijabli</a:t>
            </a:r>
            <a:r>
              <a:rPr lang="en-GB" sz="1600" u="sng" dirty="0"/>
              <a:t> </a:t>
            </a:r>
          </a:p>
          <a:p>
            <a:pPr lvl="1">
              <a:lnSpc>
                <a:spcPct val="150000"/>
              </a:lnSpc>
            </a:pPr>
            <a:r>
              <a:rPr lang="hr-HR" dirty="0"/>
              <a:t>Minimalan prag signifikantnosti = 0.5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hr-HR" dirty="0"/>
              <a:t>Minimalan prag pouzdanosti = </a:t>
            </a:r>
            <a:r>
              <a:rPr lang="hr-HR" dirty="0" smtClean="0"/>
              <a:t>0.5</a:t>
            </a:r>
          </a:p>
          <a:p>
            <a:pPr lvl="1">
              <a:lnSpc>
                <a:spcPct val="150000"/>
              </a:lnSpc>
            </a:pPr>
            <a:r>
              <a:rPr lang="hr-HR" dirty="0" smtClean="0"/>
              <a:t>Ukupno 435 primjeraka</a:t>
            </a:r>
            <a:endParaRPr lang="en-GB" dirty="0"/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Sadržaj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koncepti</a:t>
            </a:r>
            <a:r>
              <a:rPr lang="en-US" dirty="0" smtClean="0"/>
              <a:t> </a:t>
            </a:r>
            <a:r>
              <a:rPr lang="en-US" dirty="0" err="1" smtClean="0"/>
              <a:t>asocijativnih</a:t>
            </a:r>
            <a:r>
              <a:rPr lang="en-US" dirty="0" smtClean="0"/>
              <a:t> </a:t>
            </a:r>
            <a:r>
              <a:rPr lang="en-US" dirty="0" err="1" smtClean="0"/>
              <a:t>pravila</a:t>
            </a:r>
            <a:endParaRPr lang="en-US" dirty="0" smtClean="0"/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Splunk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 smtClean="0"/>
              <a:t>Algoritam</a:t>
            </a:r>
            <a:r>
              <a:rPr lang="en-US" dirty="0" smtClean="0"/>
              <a:t> </a:t>
            </a:r>
            <a:r>
              <a:rPr lang="en-US" dirty="0" err="1" smtClean="0"/>
              <a:t>Apriori</a:t>
            </a:r>
            <a:endParaRPr lang="en-US" dirty="0" smtClean="0"/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 smtClean="0"/>
              <a:t>Algoritam</a:t>
            </a:r>
            <a:r>
              <a:rPr lang="en-US" dirty="0" smtClean="0"/>
              <a:t> FP-Growth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 smtClean="0"/>
              <a:t>Implementacija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Apriori</a:t>
            </a:r>
            <a:endParaRPr lang="en-US" dirty="0" smtClean="0"/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 smtClean="0"/>
              <a:t>Parsiranje</a:t>
            </a:r>
            <a:r>
              <a:rPr lang="en-US" dirty="0" smtClean="0"/>
              <a:t> </a:t>
            </a:r>
            <a:r>
              <a:rPr lang="en-US" dirty="0" err="1" smtClean="0"/>
              <a:t>ulaznih</a:t>
            </a:r>
            <a:r>
              <a:rPr lang="en-US" dirty="0" smtClean="0"/>
              <a:t> </a:t>
            </a:r>
            <a:r>
              <a:rPr lang="en-US" dirty="0" err="1" smtClean="0"/>
              <a:t>skupova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endParaRPr lang="en-US" dirty="0" smtClean="0"/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 smtClean="0"/>
              <a:t>Usporedba</a:t>
            </a:r>
            <a:r>
              <a:rPr lang="en-US" dirty="0" smtClean="0"/>
              <a:t> </a:t>
            </a:r>
            <a:r>
              <a:rPr lang="en-US" dirty="0" err="1" smtClean="0"/>
              <a:t>vlastite</a:t>
            </a:r>
            <a:r>
              <a:rPr lang="en-US" dirty="0" smtClean="0"/>
              <a:t> </a:t>
            </a:r>
            <a:r>
              <a:rPr lang="en-US" dirty="0" err="1" smtClean="0"/>
              <a:t>implementacije</a:t>
            </a:r>
            <a:r>
              <a:rPr lang="en-US" dirty="0" smtClean="0"/>
              <a:t> s </a:t>
            </a:r>
            <a:r>
              <a:rPr lang="en-US" dirty="0" err="1" smtClean="0"/>
              <a:t>već</a:t>
            </a:r>
            <a:r>
              <a:rPr lang="en-US" dirty="0" smtClean="0"/>
              <a:t> </a:t>
            </a:r>
            <a:r>
              <a:rPr lang="en-US" dirty="0" err="1" smtClean="0"/>
              <a:t>postojećim</a:t>
            </a:r>
            <a:r>
              <a:rPr lang="en-US" dirty="0" smtClean="0"/>
              <a:t> </a:t>
            </a:r>
            <a:r>
              <a:rPr lang="en-US" dirty="0" err="1" smtClean="0"/>
              <a:t>rješenjima</a:t>
            </a:r>
            <a:endParaRPr lang="en-US" dirty="0" smtClean="0"/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 smtClean="0"/>
              <a:t>Zaključak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68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89" name="Picture 1" descr="V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78" y="319629"/>
            <a:ext cx="4859165" cy="260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66099" y="16244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1" name="Picture 3" descr="Votes_WE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95" y="3310255"/>
            <a:ext cx="4809148" cy="328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9050" y="31197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5" descr="Votes_ru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670" y="1095098"/>
            <a:ext cx="5651964" cy="443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3798"/>
            <a:ext cx="4636944" cy="45675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Zapisi</a:t>
            </a:r>
            <a:r>
              <a:rPr lang="en-US" dirty="0" smtClean="0"/>
              <a:t> </a:t>
            </a:r>
            <a:r>
              <a:rPr lang="en-US" dirty="0" err="1" smtClean="0"/>
              <a:t>potrošačke</a:t>
            </a:r>
            <a:r>
              <a:rPr lang="en-US" dirty="0" smtClean="0"/>
              <a:t> </a:t>
            </a:r>
            <a:r>
              <a:rPr lang="en-US" dirty="0" err="1" smtClean="0"/>
              <a:t>košarice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Binarni</a:t>
            </a:r>
            <a:r>
              <a:rPr lang="en-US" dirty="0" smtClean="0"/>
              <a:t> </a:t>
            </a:r>
            <a:r>
              <a:rPr lang="en-US" dirty="0" err="1" smtClean="0"/>
              <a:t>kategorički</a:t>
            </a:r>
            <a:r>
              <a:rPr lang="en-US" dirty="0" smtClean="0"/>
              <a:t> </a:t>
            </a:r>
            <a:r>
              <a:rPr lang="en-US" dirty="0" err="1" smtClean="0"/>
              <a:t>podatci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hr-HR" dirty="0"/>
              <a:t>Set podataka ukupno sadrži 781 transakciju te 219 različitih varijabli</a:t>
            </a:r>
            <a:r>
              <a:rPr lang="hr-HR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hr-HR" dirty="0" smtClean="0"/>
              <a:t>Minimalan </a:t>
            </a:r>
            <a:r>
              <a:rPr lang="hr-HR" dirty="0"/>
              <a:t>prag signifikantnosti = 0.5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hr-HR" dirty="0"/>
              <a:t>Minimalan prag pouzdanosti = 0.7</a:t>
            </a:r>
            <a:endParaRPr lang="en-GB" dirty="0"/>
          </a:p>
          <a:p>
            <a:pPr lvl="1">
              <a:lnSpc>
                <a:spcPct val="150000"/>
              </a:lnSpc>
            </a:pPr>
            <a:endParaRPr lang="en-GB" dirty="0"/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37" name="Picture 1" descr="BASKET-moj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278" y="849852"/>
            <a:ext cx="4043258" cy="46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9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5444516" y="2086983"/>
            <a:ext cx="129976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1" name="Picture 1" descr="Basket_MOJ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516" y="1678193"/>
            <a:ext cx="4168560" cy="32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0763" y="602427"/>
            <a:ext cx="129491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3" name="Picture 3" descr="Basket_WE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3" y="602428"/>
            <a:ext cx="4356846" cy="593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45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</a:t>
            </a:r>
            <a:r>
              <a:rPr lang="en-US" dirty="0" err="1" smtClean="0"/>
              <a:t>Zaključak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Neočekivane</a:t>
            </a:r>
            <a:r>
              <a:rPr lang="en-US" dirty="0" smtClean="0"/>
              <a:t> </a:t>
            </a: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razlike</a:t>
            </a:r>
            <a:r>
              <a:rPr lang="en-US" dirty="0" smtClean="0"/>
              <a:t> u </a:t>
            </a:r>
            <a:r>
              <a:rPr lang="en-US" dirty="0" err="1" smtClean="0"/>
              <a:t>rezultatima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Očekivan</a:t>
            </a:r>
            <a:r>
              <a:rPr lang="en-US" dirty="0" smtClean="0"/>
              <a:t> </a:t>
            </a:r>
            <a:r>
              <a:rPr lang="en-US" dirty="0" err="1" smtClean="0"/>
              <a:t>puno</a:t>
            </a:r>
            <a:r>
              <a:rPr lang="en-US" dirty="0" smtClean="0"/>
              <a:t> </a:t>
            </a:r>
            <a:r>
              <a:rPr lang="en-US" dirty="0" err="1" smtClean="0"/>
              <a:t>lakši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implementacije</a:t>
            </a:r>
            <a:r>
              <a:rPr lang="en-US" dirty="0" smtClean="0"/>
              <a:t> </a:t>
            </a:r>
            <a:r>
              <a:rPr lang="en-US" dirty="0" err="1" smtClean="0"/>
              <a:t>pravila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 smtClean="0"/>
              <a:t>Algoritamski</a:t>
            </a:r>
            <a:r>
              <a:rPr lang="en-US" dirty="0" smtClean="0"/>
              <a:t> </a:t>
            </a:r>
            <a:r>
              <a:rPr lang="en-US" dirty="0" err="1" smtClean="0"/>
              <a:t>donesen</a:t>
            </a:r>
            <a:r>
              <a:rPr lang="en-US" dirty="0" smtClean="0"/>
              <a:t> </a:t>
            </a:r>
            <a:r>
              <a:rPr lang="en-US" dirty="0" err="1" smtClean="0"/>
              <a:t>zaključak</a:t>
            </a:r>
            <a:r>
              <a:rPr lang="en-US" dirty="0" smtClean="0"/>
              <a:t> </a:t>
            </a:r>
            <a:r>
              <a:rPr lang="en-US" dirty="0" err="1" smtClean="0"/>
              <a:t>odgovara</a:t>
            </a:r>
            <a:r>
              <a:rPr lang="en-US" dirty="0" smtClean="0"/>
              <a:t> </a:t>
            </a:r>
            <a:r>
              <a:rPr lang="en-US" dirty="0" err="1" smtClean="0"/>
              <a:t>zaključku</a:t>
            </a:r>
            <a:r>
              <a:rPr lang="en-US" dirty="0" smtClean="0"/>
              <a:t> do </a:t>
            </a:r>
            <a:r>
              <a:rPr lang="en-US" dirty="0" err="1" smtClean="0"/>
              <a:t>kojeg</a:t>
            </a:r>
            <a:r>
              <a:rPr lang="en-US" dirty="0" smtClean="0"/>
              <a:t> bi </a:t>
            </a:r>
            <a:r>
              <a:rPr lang="en-US" dirty="0" err="1" smtClean="0"/>
              <a:t>došli</a:t>
            </a:r>
            <a:r>
              <a:rPr lang="en-US" dirty="0" smtClean="0"/>
              <a:t> </a:t>
            </a:r>
            <a:r>
              <a:rPr lang="en-US" dirty="0" err="1" smtClean="0"/>
              <a:t>vlastitim</a:t>
            </a:r>
            <a:r>
              <a:rPr lang="en-US" dirty="0" smtClean="0"/>
              <a:t> </a:t>
            </a:r>
            <a:r>
              <a:rPr lang="en-US" dirty="0" err="1" smtClean="0"/>
              <a:t>zaključivanjem</a:t>
            </a:r>
            <a:r>
              <a:rPr lang="en-US" dirty="0" smtClean="0"/>
              <a:t> (</a:t>
            </a:r>
            <a:r>
              <a:rPr lang="en-US" dirty="0" err="1" smtClean="0"/>
              <a:t>engl.</a:t>
            </a:r>
            <a:r>
              <a:rPr lang="en-US" dirty="0" smtClean="0"/>
              <a:t> </a:t>
            </a:r>
            <a:r>
              <a:rPr lang="en-US" i="1" dirty="0" smtClean="0"/>
              <a:t>Cool?! </a:t>
            </a:r>
            <a:r>
              <a:rPr lang="en-US" i="1" dirty="0" smtClean="0">
                <a:sym typeface="Wingdings"/>
              </a:rPr>
              <a:t> 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Algoritmi asocijativnih pravila </a:t>
            </a:r>
            <a:r>
              <a:rPr lang="hr-HR" dirty="0"/>
              <a:t>mogu proizvesti </a:t>
            </a:r>
            <a:r>
              <a:rPr lang="hr-HR" dirty="0" smtClean="0"/>
              <a:t>zaključke široke </a:t>
            </a:r>
            <a:r>
              <a:rPr lang="hr-HR" dirty="0"/>
              <a:t>životne primjene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koncepti</a:t>
            </a:r>
            <a:r>
              <a:rPr lang="en-US" dirty="0" smtClean="0"/>
              <a:t> </a:t>
            </a:r>
            <a:r>
              <a:rPr lang="en-US" dirty="0" err="1" smtClean="0"/>
              <a:t>asocijativnih</a:t>
            </a:r>
            <a:r>
              <a:rPr lang="en-US" dirty="0" smtClean="0"/>
              <a:t> </a:t>
            </a:r>
            <a:r>
              <a:rPr lang="en-US" dirty="0" err="1" smtClean="0"/>
              <a:t>pravila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Važni</a:t>
            </a:r>
            <a:r>
              <a:rPr lang="en-US" dirty="0" smtClean="0"/>
              <a:t> termini:</a:t>
            </a:r>
          </a:p>
          <a:p>
            <a:pPr lvl="1"/>
            <a:r>
              <a:rPr lang="en-US" dirty="0" smtClean="0"/>
              <a:t>Element (</a:t>
            </a:r>
            <a:r>
              <a:rPr lang="en-US" dirty="0" err="1" smtClean="0"/>
              <a:t>engl.</a:t>
            </a:r>
            <a:r>
              <a:rPr lang="en-US" dirty="0" smtClean="0"/>
              <a:t> </a:t>
            </a:r>
            <a:r>
              <a:rPr lang="en-US" i="1" dirty="0" smtClean="0"/>
              <a:t>Item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Skup</a:t>
            </a:r>
            <a:r>
              <a:rPr lang="en-US" dirty="0" smtClean="0"/>
              <a:t> </a:t>
            </a:r>
            <a:r>
              <a:rPr lang="en-US" dirty="0" err="1" smtClean="0"/>
              <a:t>elemenata</a:t>
            </a:r>
            <a:r>
              <a:rPr lang="en-US" dirty="0" smtClean="0"/>
              <a:t> (</a:t>
            </a:r>
            <a:r>
              <a:rPr lang="en-US" dirty="0" err="1" smtClean="0"/>
              <a:t>engl.</a:t>
            </a:r>
            <a:r>
              <a:rPr lang="en-US" dirty="0" smtClean="0"/>
              <a:t> </a:t>
            </a:r>
            <a:r>
              <a:rPr lang="en-US" i="1" dirty="0" smtClean="0"/>
              <a:t>Itemset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Transakcija</a:t>
            </a:r>
            <a:r>
              <a:rPr lang="en-US" dirty="0" smtClean="0"/>
              <a:t> (</a:t>
            </a:r>
            <a:r>
              <a:rPr lang="en-US" dirty="0" err="1" smtClean="0"/>
              <a:t>engl.</a:t>
            </a:r>
            <a:r>
              <a:rPr lang="en-US" dirty="0" smtClean="0"/>
              <a:t> </a:t>
            </a:r>
            <a:r>
              <a:rPr lang="en-US" i="1" dirty="0" smtClean="0"/>
              <a:t>Transaction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616" y="4597449"/>
            <a:ext cx="5537372" cy="1918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792" y="2109458"/>
            <a:ext cx="2991663" cy="19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82127"/>
            <a:ext cx="8596668" cy="5159235"/>
          </a:xfrm>
        </p:spPr>
        <p:txBody>
          <a:bodyPr/>
          <a:lstStyle/>
          <a:p>
            <a:r>
              <a:rPr lang="en-US" dirty="0" err="1" smtClean="0"/>
              <a:t>Asocijativno</a:t>
            </a:r>
            <a:r>
              <a:rPr lang="en-US" dirty="0" smtClean="0"/>
              <a:t> </a:t>
            </a:r>
            <a:r>
              <a:rPr lang="en-US" dirty="0" err="1" smtClean="0"/>
              <a:t>pravilo</a:t>
            </a:r>
            <a:r>
              <a:rPr lang="en-US" dirty="0" smtClean="0"/>
              <a:t>: </a:t>
            </a:r>
            <a:r>
              <a:rPr lang="hr-HR" b="1" dirty="0"/>
              <a:t>X → Y </a:t>
            </a:r>
            <a:endParaRPr lang="hr-HR" b="1" dirty="0" smtClean="0"/>
          </a:p>
          <a:p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: </a:t>
            </a:r>
            <a:r>
              <a:rPr lang="en-US" b="1" dirty="0" smtClean="0"/>
              <a:t>I </a:t>
            </a:r>
            <a:r>
              <a:rPr lang="en-US" dirty="0" smtClean="0"/>
              <a:t>= {</a:t>
            </a:r>
            <a:r>
              <a:rPr lang="en-US" dirty="0"/>
              <a:t>i</a:t>
            </a:r>
            <a:r>
              <a:rPr lang="en-US" baseline="-25000" dirty="0"/>
              <a:t>1</a:t>
            </a:r>
            <a:r>
              <a:rPr lang="en-US" dirty="0"/>
              <a:t>, i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mr-IN" dirty="0"/>
              <a:t>…</a:t>
            </a:r>
            <a:r>
              <a:rPr lang="hr-HR" dirty="0"/>
              <a:t>, </a:t>
            </a:r>
            <a:r>
              <a:rPr lang="hr-HR" dirty="0" err="1"/>
              <a:t>i</a:t>
            </a:r>
            <a:r>
              <a:rPr lang="hr-HR" baseline="-25000" dirty="0" err="1"/>
              <a:t>d</a:t>
            </a:r>
            <a:r>
              <a:rPr lang="en-US" dirty="0"/>
              <a:t>}</a:t>
            </a:r>
            <a:r>
              <a:rPr lang="hr-HR" dirty="0"/>
              <a:t> </a:t>
            </a:r>
            <a:endParaRPr lang="en-US" dirty="0"/>
          </a:p>
          <a:p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transakcija</a:t>
            </a:r>
            <a:r>
              <a:rPr lang="en-US" dirty="0"/>
              <a:t>: </a:t>
            </a:r>
            <a:r>
              <a:rPr lang="en-US" b="1" dirty="0" smtClean="0"/>
              <a:t>T </a:t>
            </a:r>
            <a:r>
              <a:rPr lang="en-US" dirty="0" smtClean="0"/>
              <a:t>= {</a:t>
            </a:r>
            <a:r>
              <a:rPr lang="en-US" dirty="0"/>
              <a:t>t</a:t>
            </a:r>
            <a:r>
              <a:rPr lang="en-US" baseline="-25000" dirty="0"/>
              <a:t>1</a:t>
            </a:r>
            <a:r>
              <a:rPr lang="en-US" dirty="0"/>
              <a:t>, t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mr-IN" dirty="0"/>
              <a:t>…</a:t>
            </a:r>
            <a:r>
              <a:rPr lang="hr-HR" dirty="0"/>
              <a:t>, </a:t>
            </a:r>
            <a:r>
              <a:rPr lang="hr-HR" dirty="0" err="1"/>
              <a:t>t</a:t>
            </a:r>
            <a:r>
              <a:rPr lang="hr-HR" baseline="-25000" dirty="0" err="1"/>
              <a:t>N</a:t>
            </a:r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signifikantnosti</a:t>
            </a:r>
            <a:r>
              <a:rPr lang="en-US" dirty="0" smtClean="0"/>
              <a:t> (</a:t>
            </a:r>
            <a:r>
              <a:rPr lang="en-US" dirty="0" err="1" smtClean="0"/>
              <a:t>engl.</a:t>
            </a:r>
            <a:r>
              <a:rPr lang="en-US" dirty="0" smtClean="0"/>
              <a:t> </a:t>
            </a:r>
            <a:r>
              <a:rPr lang="en-US" i="1" dirty="0" smtClean="0"/>
              <a:t>Support count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hr-HR" dirty="0" smtClean="0"/>
              <a:t>					</a:t>
            </a:r>
            <a:r>
              <a:rPr lang="hr-HR" b="1" dirty="0" err="1" smtClean="0"/>
              <a:t>σ</a:t>
            </a:r>
            <a:r>
              <a:rPr lang="hr-HR" b="1" dirty="0" smtClean="0"/>
              <a:t>(X</a:t>
            </a:r>
            <a:r>
              <a:rPr lang="hr-HR" b="1" dirty="0"/>
              <a:t>)</a:t>
            </a:r>
            <a:r>
              <a:rPr lang="hr-HR" dirty="0"/>
              <a:t> = | {ti | X ⊆ ti, ti ∈ T</a:t>
            </a:r>
            <a:r>
              <a:rPr lang="hr-HR" dirty="0" smtClean="0"/>
              <a:t>} |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Značaj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signifikantnost</a:t>
            </a:r>
            <a:r>
              <a:rPr lang="en-US" dirty="0" smtClean="0"/>
              <a:t> (</a:t>
            </a:r>
            <a:r>
              <a:rPr lang="en-US" dirty="0" err="1" smtClean="0"/>
              <a:t>engl.</a:t>
            </a:r>
            <a:r>
              <a:rPr lang="en-US" dirty="0" smtClean="0"/>
              <a:t> </a:t>
            </a:r>
            <a:r>
              <a:rPr lang="en-US" i="1" dirty="0" smtClean="0"/>
              <a:t>Support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hr-HR" i="1" dirty="0" smtClean="0"/>
              <a:t>					</a:t>
            </a:r>
            <a:r>
              <a:rPr lang="hr-HR" b="1" i="1" dirty="0" smtClean="0"/>
              <a:t>s</a:t>
            </a:r>
            <a:r>
              <a:rPr lang="hr-HR" b="1" dirty="0" smtClean="0"/>
              <a:t>(X </a:t>
            </a:r>
            <a:r>
              <a:rPr lang="hr-HR" b="1" dirty="0"/>
              <a:t>→ Y)</a:t>
            </a:r>
            <a:r>
              <a:rPr lang="hr-HR" dirty="0"/>
              <a:t> = </a:t>
            </a:r>
            <a:r>
              <a:rPr lang="hr-HR" dirty="0" err="1"/>
              <a:t>σ</a:t>
            </a:r>
            <a:r>
              <a:rPr lang="hr-HR" dirty="0"/>
              <a:t>(X ∪ Y ) / N </a:t>
            </a:r>
            <a:endParaRPr lang="hr-HR" dirty="0" smtClean="0"/>
          </a:p>
          <a:p>
            <a:endParaRPr lang="en-US" dirty="0" smtClean="0"/>
          </a:p>
          <a:p>
            <a:r>
              <a:rPr lang="en-US" dirty="0" err="1" smtClean="0"/>
              <a:t>Pouzdanost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engl.</a:t>
            </a:r>
            <a:r>
              <a:rPr lang="en-US" dirty="0"/>
              <a:t> </a:t>
            </a:r>
            <a:r>
              <a:rPr lang="en-US" i="1" dirty="0"/>
              <a:t>Confidence</a:t>
            </a:r>
            <a:r>
              <a:rPr lang="en-US" dirty="0" smtClean="0"/>
              <a:t>)</a:t>
            </a:r>
            <a:endParaRPr lang="hr-HR" dirty="0"/>
          </a:p>
          <a:p>
            <a:pPr marL="0" indent="0">
              <a:buNone/>
            </a:pPr>
            <a:r>
              <a:rPr lang="hr-HR" i="1" dirty="0" smtClean="0"/>
              <a:t>					</a:t>
            </a:r>
            <a:r>
              <a:rPr lang="hr-HR" b="1" i="1" dirty="0" smtClean="0"/>
              <a:t>c</a:t>
            </a:r>
            <a:r>
              <a:rPr lang="hr-HR" b="1" dirty="0" smtClean="0"/>
              <a:t>(X </a:t>
            </a:r>
            <a:r>
              <a:rPr lang="hr-HR" b="1" dirty="0"/>
              <a:t>→ Y)</a:t>
            </a:r>
            <a:r>
              <a:rPr lang="hr-HR" dirty="0"/>
              <a:t> = </a:t>
            </a:r>
            <a:r>
              <a:rPr lang="hr-HR" dirty="0" err="1"/>
              <a:t>σ</a:t>
            </a:r>
            <a:r>
              <a:rPr lang="hr-HR" dirty="0"/>
              <a:t>(X ∪ Y ) / </a:t>
            </a:r>
            <a:r>
              <a:rPr lang="hr-HR" dirty="0" err="1"/>
              <a:t>σ</a:t>
            </a:r>
            <a:r>
              <a:rPr lang="hr-HR" dirty="0"/>
              <a:t>(X) .</a:t>
            </a:r>
            <a:endParaRPr lang="en-GB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16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Splunk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174826" cy="3880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Programski</a:t>
            </a:r>
            <a:r>
              <a:rPr lang="en-US" dirty="0" smtClean="0"/>
              <a:t> </a:t>
            </a:r>
            <a:r>
              <a:rPr lang="en-US" dirty="0" err="1" smtClean="0"/>
              <a:t>proizvod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centralizirano</a:t>
            </a:r>
            <a:r>
              <a:rPr lang="en-US" dirty="0" smtClean="0"/>
              <a:t> </a:t>
            </a:r>
            <a:r>
              <a:rPr lang="en-US" dirty="0" err="1" smtClean="0"/>
              <a:t>upravljanje</a:t>
            </a:r>
            <a:r>
              <a:rPr lang="en-US" dirty="0" smtClean="0"/>
              <a:t> </a:t>
            </a:r>
            <a:r>
              <a:rPr lang="en-US" dirty="0" err="1" smtClean="0"/>
              <a:t>podatcima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Prikupljanje</a:t>
            </a:r>
            <a:r>
              <a:rPr lang="en-US" dirty="0" smtClean="0"/>
              <a:t>, </a:t>
            </a:r>
            <a:r>
              <a:rPr lang="en-US" dirty="0" err="1" smtClean="0"/>
              <a:t>pretraživanja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analiziranje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 u </a:t>
            </a:r>
            <a:r>
              <a:rPr lang="en-US" dirty="0" err="1" smtClean="0"/>
              <a:t>stvarnom</a:t>
            </a:r>
            <a:r>
              <a:rPr lang="en-US" dirty="0" smtClean="0"/>
              <a:t> </a:t>
            </a:r>
            <a:r>
              <a:rPr lang="en-US" dirty="0" err="1" smtClean="0"/>
              <a:t>vremenu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Nadgledanje</a:t>
            </a:r>
            <a:r>
              <a:rPr lang="en-US" dirty="0" smtClean="0"/>
              <a:t>, </a:t>
            </a:r>
            <a:r>
              <a:rPr lang="en-US" dirty="0" err="1" smtClean="0"/>
              <a:t>uzbunjivanje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izvješćivanje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različite</a:t>
            </a:r>
            <a:r>
              <a:rPr lang="en-US" dirty="0" smtClean="0"/>
              <a:t> </a:t>
            </a:r>
            <a:r>
              <a:rPr lang="en-US" dirty="0" err="1" smtClean="0"/>
              <a:t>potrebe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55341" y="14630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Screen%20Shot%202017-06-02%20at%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341" y="1463040"/>
            <a:ext cx="3291017" cy="427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11220"/>
            <a:ext cx="8596668" cy="3151990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Događaj (engl. </a:t>
            </a:r>
            <a:r>
              <a:rPr lang="hr-HR" i="1" dirty="0"/>
              <a:t>Event</a:t>
            </a:r>
            <a:r>
              <a:rPr lang="hr-HR" dirty="0"/>
              <a:t>)</a:t>
            </a:r>
            <a:endParaRPr lang="en-GB" dirty="0"/>
          </a:p>
          <a:p>
            <a:pPr lvl="0"/>
            <a:r>
              <a:rPr lang="hr-HR" dirty="0"/>
              <a:t>Domaćin, izvor i tip izvora (engl. </a:t>
            </a:r>
            <a:r>
              <a:rPr lang="hr-HR" i="1" dirty="0"/>
              <a:t>Host, Source and Source Type</a:t>
            </a:r>
            <a:r>
              <a:rPr lang="hr-HR" dirty="0"/>
              <a:t>)</a:t>
            </a:r>
            <a:endParaRPr lang="en-GB" dirty="0"/>
          </a:p>
          <a:p>
            <a:pPr lvl="0"/>
            <a:r>
              <a:rPr lang="hr-HR" dirty="0"/>
              <a:t>Polja (engl. </a:t>
            </a:r>
            <a:r>
              <a:rPr lang="hr-HR" i="1" dirty="0"/>
              <a:t>Fields</a:t>
            </a:r>
            <a:r>
              <a:rPr lang="hr-HR" dirty="0"/>
              <a:t>)</a:t>
            </a:r>
            <a:endParaRPr lang="en-GB" dirty="0"/>
          </a:p>
          <a:p>
            <a:pPr lvl="0"/>
            <a:r>
              <a:rPr lang="hr-HR" dirty="0" smtClean="0"/>
              <a:t>Indeksi </a:t>
            </a:r>
            <a:r>
              <a:rPr lang="hr-HR" dirty="0"/>
              <a:t>(engl. </a:t>
            </a:r>
            <a:r>
              <a:rPr lang="hr-HR" i="1" dirty="0"/>
              <a:t>Indexes</a:t>
            </a:r>
            <a:r>
              <a:rPr lang="hr-HR" dirty="0"/>
              <a:t>)</a:t>
            </a:r>
            <a:endParaRPr lang="en-GB" dirty="0"/>
          </a:p>
          <a:p>
            <a:pPr lvl="0"/>
            <a:r>
              <a:rPr lang="hr-HR" dirty="0"/>
              <a:t>Pretraga (engl. </a:t>
            </a:r>
            <a:r>
              <a:rPr lang="hr-HR" i="1" dirty="0"/>
              <a:t>Search</a:t>
            </a:r>
            <a:r>
              <a:rPr lang="hr-HR" dirty="0"/>
              <a:t>)</a:t>
            </a:r>
            <a:endParaRPr lang="en-GB" dirty="0"/>
          </a:p>
          <a:p>
            <a:pPr lvl="0"/>
            <a:r>
              <a:rPr lang="hr-HR" dirty="0"/>
              <a:t>Kontrolna ploča (engl. Dashboard)</a:t>
            </a:r>
            <a:endParaRPr lang="en-GB" dirty="0"/>
          </a:p>
          <a:p>
            <a:pPr lvl="0"/>
            <a:r>
              <a:rPr lang="hr-HR" dirty="0"/>
              <a:t>Jezik pretrage (engl. Search Processing Language</a:t>
            </a:r>
            <a:r>
              <a:rPr lang="hr-HR" dirty="0" smtClean="0"/>
              <a:t>)</a:t>
            </a:r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90165" y="41632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Indeksira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65" y="4163210"/>
            <a:ext cx="50292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1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Algoritam</a:t>
            </a:r>
            <a:r>
              <a:rPr lang="en-US" dirty="0" smtClean="0"/>
              <a:t> </a:t>
            </a:r>
            <a:r>
              <a:rPr lang="en-US" dirty="0" err="1" smtClean="0"/>
              <a:t>Apriori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Dizajniran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bi radio </a:t>
            </a:r>
            <a:r>
              <a:rPr lang="en-US" dirty="0" err="1" smtClean="0"/>
              <a:t>nad</a:t>
            </a:r>
            <a:r>
              <a:rPr lang="en-US" dirty="0" smtClean="0"/>
              <a:t> </a:t>
            </a:r>
            <a:r>
              <a:rPr lang="en-US" dirty="0" err="1" smtClean="0"/>
              <a:t>transakcijskim</a:t>
            </a:r>
            <a:r>
              <a:rPr lang="en-US" dirty="0" smtClean="0"/>
              <a:t> </a:t>
            </a:r>
            <a:r>
              <a:rPr lang="en-US" dirty="0" err="1" smtClean="0"/>
              <a:t>skupovima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obrade</a:t>
            </a:r>
            <a:r>
              <a:rPr lang="en-US" dirty="0" smtClean="0"/>
              <a:t> </a:t>
            </a:r>
            <a:r>
              <a:rPr lang="en-US" dirty="0" err="1" smtClean="0"/>
              <a:t>razdvojen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potprocesa</a:t>
            </a:r>
            <a:r>
              <a:rPr lang="en-US" dirty="0" smtClean="0"/>
              <a:t>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hr-HR" dirty="0"/>
              <a:t>Generiranje učestalih </a:t>
            </a:r>
            <a:r>
              <a:rPr lang="hr-HR" i="1" dirty="0"/>
              <a:t>itemsetova</a:t>
            </a:r>
            <a:r>
              <a:rPr lang="hr-HR" dirty="0"/>
              <a:t> (engl. </a:t>
            </a:r>
            <a:r>
              <a:rPr lang="hr-HR" i="1" dirty="0" err="1"/>
              <a:t>Frequent</a:t>
            </a:r>
            <a:r>
              <a:rPr lang="hr-HR" i="1" dirty="0"/>
              <a:t> itemset </a:t>
            </a:r>
            <a:r>
              <a:rPr lang="hr-HR" i="1" dirty="0" err="1"/>
              <a:t>generation</a:t>
            </a:r>
            <a:r>
              <a:rPr lang="hr-HR" dirty="0"/>
              <a:t>)</a:t>
            </a:r>
            <a:endParaRPr lang="en-GB" dirty="0"/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hr-HR" dirty="0"/>
              <a:t>Generiranje pravila (engl. </a:t>
            </a:r>
            <a:r>
              <a:rPr lang="hr-HR" i="1" dirty="0" err="1"/>
              <a:t>Rule</a:t>
            </a:r>
            <a:r>
              <a:rPr lang="hr-HR" i="1" dirty="0"/>
              <a:t> </a:t>
            </a:r>
            <a:r>
              <a:rPr lang="hr-HR" i="1" dirty="0" err="1"/>
              <a:t>generation</a:t>
            </a:r>
            <a:r>
              <a:rPr lang="hr-H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Minimalni pragovi signifikantnosti i pouzdanosti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6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5326" y="449580"/>
            <a:ext cx="201705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Učitavanje</a:t>
            </a:r>
            <a:r>
              <a:rPr lang="en-US" sz="1200" dirty="0" smtClean="0"/>
              <a:t> </a:t>
            </a:r>
            <a:r>
              <a:rPr lang="en-US" sz="1200" dirty="0" err="1" smtClean="0"/>
              <a:t>elemenata</a:t>
            </a:r>
            <a:r>
              <a:rPr lang="en-US" sz="1200" dirty="0" smtClean="0"/>
              <a:t> </a:t>
            </a:r>
            <a:r>
              <a:rPr lang="en-US" sz="1200" dirty="0" err="1" smtClean="0"/>
              <a:t>iz</a:t>
            </a:r>
            <a:r>
              <a:rPr lang="en-US" sz="1200" dirty="0" smtClean="0"/>
              <a:t> </a:t>
            </a:r>
            <a:r>
              <a:rPr lang="en-US" sz="1200" dirty="0" err="1" smtClean="0"/>
              <a:t>transakcija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888400" y="316006"/>
            <a:ext cx="1832386" cy="724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Početak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452791" y="3574452"/>
            <a:ext cx="1832386" cy="724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Kraj</a:t>
            </a:r>
            <a:endParaRPr lang="en-US" dirty="0"/>
          </a:p>
        </p:txBody>
      </p:sp>
      <p:sp>
        <p:nvSpPr>
          <p:cNvPr id="12" name="Diamond 11"/>
          <p:cNvSpPr/>
          <p:nvPr/>
        </p:nvSpPr>
        <p:spPr>
          <a:xfrm>
            <a:off x="3625325" y="2069500"/>
            <a:ext cx="2033195" cy="107576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Sign. &gt;= </a:t>
            </a:r>
            <a:r>
              <a:rPr lang="en-US" sz="1600" dirty="0" err="1" smtClean="0"/>
              <a:t>min_sign</a:t>
            </a:r>
            <a:endParaRPr lang="en-US" sz="1600" dirty="0"/>
          </a:p>
        </p:txBody>
      </p:sp>
      <p:sp>
        <p:nvSpPr>
          <p:cNvPr id="13" name="Diamond 12"/>
          <p:cNvSpPr/>
          <p:nvPr/>
        </p:nvSpPr>
        <p:spPr>
          <a:xfrm>
            <a:off x="3633393" y="5026055"/>
            <a:ext cx="2033195" cy="107576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Pouzd</a:t>
            </a:r>
            <a:r>
              <a:rPr lang="en-US" sz="1400" dirty="0" smtClean="0"/>
              <a:t>. </a:t>
            </a:r>
            <a:r>
              <a:rPr lang="en-US" sz="1400" dirty="0"/>
              <a:t>&gt;= </a:t>
            </a:r>
            <a:r>
              <a:rPr lang="en-US" sz="1400" dirty="0" err="1" smtClean="0"/>
              <a:t>min_pouzd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3633392" y="1378433"/>
            <a:ext cx="201705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 smtClean="0"/>
              <a:t>Računanje</a:t>
            </a:r>
            <a:r>
              <a:rPr lang="en-US" sz="1300" dirty="0" smtClean="0"/>
              <a:t> </a:t>
            </a:r>
            <a:r>
              <a:rPr lang="en-US" sz="1300" dirty="0" err="1" smtClean="0"/>
              <a:t>signifikantnosti</a:t>
            </a:r>
            <a:endParaRPr lang="en-US" sz="1300" dirty="0"/>
          </a:p>
        </p:txBody>
      </p:sp>
      <p:sp>
        <p:nvSpPr>
          <p:cNvPr id="22" name="Rectangle 21"/>
          <p:cNvSpPr/>
          <p:nvPr/>
        </p:nvSpPr>
        <p:spPr>
          <a:xfrm>
            <a:off x="3625323" y="3500040"/>
            <a:ext cx="201705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 smtClean="0"/>
              <a:t>Generiranje</a:t>
            </a:r>
            <a:r>
              <a:rPr lang="en-US" sz="1300" dirty="0" smtClean="0"/>
              <a:t> </a:t>
            </a:r>
            <a:r>
              <a:rPr lang="en-US" sz="1300" dirty="0" err="1" smtClean="0"/>
              <a:t>učestalih</a:t>
            </a:r>
            <a:r>
              <a:rPr lang="en-US" sz="1300" dirty="0" smtClean="0"/>
              <a:t> itemsetova</a:t>
            </a:r>
            <a:endParaRPr lang="en-US" sz="1300" dirty="0"/>
          </a:p>
        </p:txBody>
      </p:sp>
      <p:sp>
        <p:nvSpPr>
          <p:cNvPr id="23" name="Rectangle 22"/>
          <p:cNvSpPr/>
          <p:nvPr/>
        </p:nvSpPr>
        <p:spPr>
          <a:xfrm>
            <a:off x="6360454" y="5334881"/>
            <a:ext cx="201705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Generiraj</a:t>
            </a:r>
            <a:r>
              <a:rPr lang="en-US" sz="1400" dirty="0" smtClean="0"/>
              <a:t> </a:t>
            </a:r>
            <a:r>
              <a:rPr lang="en-US" sz="1400" dirty="0" err="1" smtClean="0"/>
              <a:t>jako</a:t>
            </a:r>
            <a:r>
              <a:rPr lang="en-US" sz="1400" dirty="0" smtClean="0"/>
              <a:t> </a:t>
            </a:r>
            <a:r>
              <a:rPr lang="en-US" sz="1400" dirty="0" err="1" smtClean="0"/>
              <a:t>pravilo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3633392" y="4214080"/>
            <a:ext cx="201705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 smtClean="0"/>
              <a:t>Računanje</a:t>
            </a:r>
            <a:r>
              <a:rPr lang="en-US" sz="1300" dirty="0" smtClean="0"/>
              <a:t> </a:t>
            </a:r>
            <a:r>
              <a:rPr lang="en-US" sz="1300" dirty="0" err="1" smtClean="0"/>
              <a:t>pouzdanosti</a:t>
            </a:r>
            <a:endParaRPr lang="en-US" sz="1300" dirty="0"/>
          </a:p>
        </p:txBody>
      </p:sp>
      <p:sp>
        <p:nvSpPr>
          <p:cNvPr id="26" name="Rectangle 25"/>
          <p:cNvSpPr/>
          <p:nvPr/>
        </p:nvSpPr>
        <p:spPr>
          <a:xfrm>
            <a:off x="1333946" y="2392903"/>
            <a:ext cx="1183341" cy="42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 smtClean="0"/>
              <a:t>Briši</a:t>
            </a:r>
            <a:r>
              <a:rPr lang="en-US" sz="1300" dirty="0" smtClean="0"/>
              <a:t> element</a:t>
            </a:r>
            <a:endParaRPr lang="en-US" sz="1300" dirty="0"/>
          </a:p>
        </p:txBody>
      </p:sp>
      <p:sp>
        <p:nvSpPr>
          <p:cNvPr id="27" name="Rectangle 26"/>
          <p:cNvSpPr/>
          <p:nvPr/>
        </p:nvSpPr>
        <p:spPr>
          <a:xfrm>
            <a:off x="1333945" y="5350577"/>
            <a:ext cx="1183341" cy="42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 smtClean="0"/>
              <a:t>Briši</a:t>
            </a:r>
            <a:r>
              <a:rPr lang="en-US" sz="1300" dirty="0" smtClean="0"/>
              <a:t> itemset</a:t>
            </a:r>
            <a:endParaRPr lang="en-US" sz="1300" dirty="0"/>
          </a:p>
        </p:txBody>
      </p:sp>
      <p:cxnSp>
        <p:nvCxnSpPr>
          <p:cNvPr id="29" name="Straight Arrow Connector 28"/>
          <p:cNvCxnSpPr>
            <a:stCxn id="9" idx="6"/>
            <a:endCxn id="4" idx="1"/>
          </p:cNvCxnSpPr>
          <p:nvPr/>
        </p:nvCxnSpPr>
        <p:spPr>
          <a:xfrm>
            <a:off x="2720786" y="678180"/>
            <a:ext cx="9045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" idx="2"/>
            <a:endCxn id="21" idx="0"/>
          </p:cNvCxnSpPr>
          <p:nvPr/>
        </p:nvCxnSpPr>
        <p:spPr>
          <a:xfrm>
            <a:off x="4633856" y="906780"/>
            <a:ext cx="8066" cy="471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2"/>
            <a:endCxn id="12" idx="0"/>
          </p:cNvCxnSpPr>
          <p:nvPr/>
        </p:nvCxnSpPr>
        <p:spPr>
          <a:xfrm>
            <a:off x="4641922" y="1835633"/>
            <a:ext cx="1" cy="233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1"/>
            <a:endCxn id="26" idx="3"/>
          </p:cNvCxnSpPr>
          <p:nvPr/>
        </p:nvCxnSpPr>
        <p:spPr>
          <a:xfrm flipH="1" flipV="1">
            <a:off x="2517287" y="2606263"/>
            <a:ext cx="1108038" cy="1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2"/>
            <a:endCxn id="22" idx="0"/>
          </p:cNvCxnSpPr>
          <p:nvPr/>
        </p:nvCxnSpPr>
        <p:spPr>
          <a:xfrm flipH="1">
            <a:off x="4633853" y="3145265"/>
            <a:ext cx="8070" cy="35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2" idx="2"/>
            <a:endCxn id="24" idx="0"/>
          </p:cNvCxnSpPr>
          <p:nvPr/>
        </p:nvCxnSpPr>
        <p:spPr>
          <a:xfrm>
            <a:off x="4633853" y="3957240"/>
            <a:ext cx="8069" cy="256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4" idx="2"/>
            <a:endCxn id="13" idx="0"/>
          </p:cNvCxnSpPr>
          <p:nvPr/>
        </p:nvCxnSpPr>
        <p:spPr>
          <a:xfrm>
            <a:off x="4641922" y="4671280"/>
            <a:ext cx="8069" cy="35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3" idx="1"/>
            <a:endCxn id="27" idx="3"/>
          </p:cNvCxnSpPr>
          <p:nvPr/>
        </p:nvCxnSpPr>
        <p:spPr>
          <a:xfrm flipH="1" flipV="1">
            <a:off x="2517286" y="5563937"/>
            <a:ext cx="111610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3" idx="3"/>
            <a:endCxn id="23" idx="1"/>
          </p:cNvCxnSpPr>
          <p:nvPr/>
        </p:nvCxnSpPr>
        <p:spPr>
          <a:xfrm flipV="1">
            <a:off x="5666588" y="5563481"/>
            <a:ext cx="693866" cy="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3" idx="0"/>
            <a:endCxn id="11" idx="4"/>
          </p:cNvCxnSpPr>
          <p:nvPr/>
        </p:nvCxnSpPr>
        <p:spPr>
          <a:xfrm flipV="1">
            <a:off x="7368984" y="4298800"/>
            <a:ext cx="0" cy="1036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850776" y="2269864"/>
            <a:ext cx="620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4649991" y="3145265"/>
            <a:ext cx="925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2850776" y="5120640"/>
            <a:ext cx="525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5819887" y="5206702"/>
            <a:ext cx="45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550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Algoritam</a:t>
            </a:r>
            <a:r>
              <a:rPr lang="en-US" dirty="0" smtClean="0"/>
              <a:t> FP-Growth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088304" cy="3880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Izgrađuje</a:t>
            </a:r>
            <a:r>
              <a:rPr lang="en-US" dirty="0" smtClean="0"/>
              <a:t> </a:t>
            </a:r>
            <a:r>
              <a:rPr lang="en-US" dirty="0" err="1" smtClean="0"/>
              <a:t>kompaktnu</a:t>
            </a:r>
            <a:r>
              <a:rPr lang="en-US" dirty="0" smtClean="0"/>
              <a:t> </a:t>
            </a:r>
            <a:r>
              <a:rPr lang="en-US" dirty="0" err="1" smtClean="0"/>
              <a:t>strukturu</a:t>
            </a:r>
            <a:r>
              <a:rPr lang="en-US" dirty="0" smtClean="0"/>
              <a:t> FP-</a:t>
            </a:r>
            <a:r>
              <a:rPr lang="en-US" dirty="0" err="1" smtClean="0"/>
              <a:t>stabla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Komprimira</a:t>
            </a:r>
            <a:r>
              <a:rPr lang="en-US" dirty="0" smtClean="0"/>
              <a:t> </a:t>
            </a:r>
            <a:r>
              <a:rPr lang="en-US" dirty="0" err="1" smtClean="0"/>
              <a:t>ulazni</a:t>
            </a:r>
            <a:r>
              <a:rPr lang="en-US" dirty="0" smtClean="0"/>
              <a:t> </a:t>
            </a:r>
            <a:r>
              <a:rPr lang="en-US" dirty="0" err="1" smtClean="0"/>
              <a:t>skup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Preslikavanje</a:t>
            </a:r>
            <a:r>
              <a:rPr lang="en-US" dirty="0" smtClean="0"/>
              <a:t> </a:t>
            </a:r>
            <a:r>
              <a:rPr lang="en-US" dirty="0" err="1" smtClean="0"/>
              <a:t>transakcija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staze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Preklapanje</a:t>
            </a:r>
            <a:r>
              <a:rPr lang="en-US" dirty="0" smtClean="0"/>
              <a:t> </a:t>
            </a:r>
            <a:r>
              <a:rPr lang="en-US" dirty="0" err="1" smtClean="0"/>
              <a:t>staza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013524" y="21551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 descr="FP-growth_stab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517" y="1622629"/>
            <a:ext cx="3707654" cy="41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7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647</Words>
  <Application>Microsoft Macintosh PowerPoint</Application>
  <PresentationFormat>Widescreen</PresentationFormat>
  <Paragraphs>139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Cambria Math</vt:lpstr>
      <vt:lpstr>Mangal</vt:lpstr>
      <vt:lpstr>Trebuchet MS</vt:lpstr>
      <vt:lpstr>Wingdings</vt:lpstr>
      <vt:lpstr>Wingdings 3</vt:lpstr>
      <vt:lpstr>Facet</vt:lpstr>
      <vt:lpstr>Završni rad: Postupci za učenje asocijativnih pravila</vt:lpstr>
      <vt:lpstr>Sadržaj</vt:lpstr>
      <vt:lpstr>1. Osnovni koncepti asocijativnih pravila</vt:lpstr>
      <vt:lpstr>PowerPoint Presentation</vt:lpstr>
      <vt:lpstr>2. Splunk</vt:lpstr>
      <vt:lpstr>PowerPoint Presentation</vt:lpstr>
      <vt:lpstr>3. Algoritam Apriori</vt:lpstr>
      <vt:lpstr>PowerPoint Presentation</vt:lpstr>
      <vt:lpstr>4. Algoritam FP-Growth</vt:lpstr>
      <vt:lpstr>5. Implementacija algoritma Apriori</vt:lpstr>
      <vt:lpstr>Iterirajući princip generiranja učestalih itemsetova</vt:lpstr>
      <vt:lpstr>Apriori princip generiranja učestalih itemsetova</vt:lpstr>
      <vt:lpstr>PowerPoint Presentation</vt:lpstr>
      <vt:lpstr>PowerPoint Presentation</vt:lpstr>
      <vt:lpstr>6. Parsiranje ulaznih skupova podataka</vt:lpstr>
      <vt:lpstr>7. Usporedba vlastite implementacije s već postojećim rješenjima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 Zaključak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Postupci za učenje asocijativnih pravila</dc:title>
  <dc:creator>Microsoft Office User</dc:creator>
  <cp:lastModifiedBy>Microsoft Office User</cp:lastModifiedBy>
  <cp:revision>27</cp:revision>
  <dcterms:created xsi:type="dcterms:W3CDTF">2017-07-02T13:54:21Z</dcterms:created>
  <dcterms:modified xsi:type="dcterms:W3CDTF">2017-07-13T07:41:15Z</dcterms:modified>
</cp:coreProperties>
</file>